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447" r:id="rId10"/>
    <p:sldId id="497" r:id="rId11"/>
    <p:sldId id="499" r:id="rId12"/>
    <p:sldId id="501" r:id="rId13"/>
    <p:sldId id="498" r:id="rId14"/>
    <p:sldId id="502" r:id="rId15"/>
    <p:sldId id="503" r:id="rId16"/>
    <p:sldId id="504" r:id="rId17"/>
    <p:sldId id="487" r:id="rId18"/>
    <p:sldId id="505" r:id="rId19"/>
    <p:sldId id="507" r:id="rId20"/>
    <p:sldId id="508" r:id="rId21"/>
    <p:sldId id="509" r:id="rId22"/>
    <p:sldId id="407" r:id="rId23"/>
    <p:sldId id="417" r:id="rId24"/>
    <p:sldId id="281" r:id="rId25"/>
    <p:sldId id="275" r:id="rId26"/>
    <p:sldId id="276" r:id="rId27"/>
    <p:sldId id="277" r:id="rId28"/>
    <p:sldId id="278" r:id="rId29"/>
    <p:sldId id="283" r:id="rId30"/>
    <p:sldId id="284" r:id="rId31"/>
    <p:sldId id="309" r:id="rId32"/>
    <p:sldId id="310" r:id="rId33"/>
    <p:sldId id="288" r:id="rId34"/>
    <p:sldId id="289" r:id="rId35"/>
    <p:sldId id="418"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12/30/2021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30/12/2021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26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31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57377"/>
            <a:ext cx="1371600" cy="163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981200" y="952863"/>
            <a:ext cx="683274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Jabatan</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 H</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al </a:t>
            </a: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E</a:t>
            </a:r>
            <a:r>
              <a:rPr lang="en-US" sz="4400" b="1" spc="50" dirty="0" err="1" smtClean="0">
                <a:ln w="11430"/>
                <a:solidFill>
                  <a:srgbClr val="0070C0"/>
                </a:solidFill>
                <a:effectLst>
                  <a:outerShdw blurRad="76200" dist="50800" dir="5400000" algn="tl" rotWithShape="0">
                    <a:srgbClr val="000000">
                      <a:alpha val="65000"/>
                    </a:srgbClr>
                  </a:outerShdw>
                </a:effectLst>
                <a:latin typeface="Bernard MT Condensed" pitchFamily="18" charset="0"/>
              </a:rPr>
              <a:t>hwal</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A</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gama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T</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erengganu</a:t>
            </a:r>
            <a:endPar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4325" y="514732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MULTIMEDIA</a:t>
            </a:r>
          </a:p>
          <a:p>
            <a:pPr marL="0" indent="0" algn="ctr">
              <a:buNone/>
            </a:pP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a:t>
            </a:r>
            <a:r>
              <a:rPr lang="ms-MY" sz="1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 </a:t>
            </a:r>
            <a:r>
              <a:rPr lang="ms-MY" sz="1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51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 2021</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7" name="Rectangle 6"/>
          <p:cNvSpPr/>
          <p:nvPr/>
        </p:nvSpPr>
        <p:spPr>
          <a:xfrm>
            <a:off x="229643" y="3352800"/>
            <a:ext cx="875276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TENANG DALAM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DERITA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SENYUM DALAM SENGSARA</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5943600"/>
            <a:ext cx="7772400" cy="707886"/>
          </a:xfrm>
          <a:prstGeom prst="rect">
            <a:avLst/>
          </a:prstGeom>
          <a:solidFill>
            <a:srgbClr val="FFFF00"/>
          </a:solidFill>
        </p:spPr>
        <p:txBody>
          <a:bodyPr wrap="square">
            <a:spAutoFit/>
          </a:bodyPr>
          <a:lstStyle/>
          <a:p>
            <a:pPr algn="just"/>
            <a:r>
              <a:rPr lang="en-US" sz="2000" b="1" i="1" dirty="0" err="1"/>
              <a:t>Ayat</a:t>
            </a:r>
            <a:r>
              <a:rPr lang="en-US" sz="2000" b="1" i="1" dirty="0"/>
              <a:t> </a:t>
            </a:r>
            <a:r>
              <a:rPr lang="en-US" sz="2000" b="1" i="1" dirty="0" err="1"/>
              <a:t>ini</a:t>
            </a:r>
            <a:r>
              <a:rPr lang="en-US" sz="2000" b="1" i="1" dirty="0"/>
              <a:t> </a:t>
            </a:r>
            <a:r>
              <a:rPr lang="en-US" sz="2000" b="1" i="1" dirty="0" err="1"/>
              <a:t>berkait</a:t>
            </a:r>
            <a:r>
              <a:rPr lang="en-US" sz="2000" b="1" i="1" dirty="0"/>
              <a:t> </a:t>
            </a:r>
            <a:r>
              <a:rPr lang="en-US" sz="2000" b="1" i="1" dirty="0" err="1"/>
              <a:t>dengan</a:t>
            </a:r>
            <a:r>
              <a:rPr lang="en-US" sz="2000" b="1" i="1" dirty="0"/>
              <a:t> </a:t>
            </a:r>
            <a:r>
              <a:rPr lang="en-US" sz="2000" b="1" i="1" dirty="0" err="1"/>
              <a:t>seseorang</a:t>
            </a:r>
            <a:r>
              <a:rPr lang="en-US" sz="2000" b="1" i="1" dirty="0"/>
              <a:t> yang </a:t>
            </a:r>
            <a:r>
              <a:rPr lang="en-US" sz="2000" b="1" i="1" dirty="0" err="1"/>
              <a:t>ditimpa</a:t>
            </a:r>
            <a:r>
              <a:rPr lang="en-US" sz="2000" b="1" i="1" dirty="0"/>
              <a:t> </a:t>
            </a:r>
            <a:r>
              <a:rPr lang="en-US" sz="2000" b="1" i="1" dirty="0" err="1"/>
              <a:t>sesuatu</a:t>
            </a:r>
            <a:r>
              <a:rPr lang="en-US" sz="2000" b="1" i="1" dirty="0"/>
              <a:t> </a:t>
            </a:r>
            <a:r>
              <a:rPr lang="en-US" sz="2000" b="1" i="1" dirty="0" err="1"/>
              <a:t>malapetaka</a:t>
            </a:r>
            <a:r>
              <a:rPr lang="en-US" sz="2000" b="1" i="1" dirty="0"/>
              <a:t>, </a:t>
            </a:r>
            <a:r>
              <a:rPr lang="en-US" sz="2000" b="1" i="1" dirty="0" err="1"/>
              <a:t>dia</a:t>
            </a:r>
            <a:r>
              <a:rPr lang="en-US" sz="2000" b="1" i="1" dirty="0"/>
              <a:t> </a:t>
            </a:r>
            <a:r>
              <a:rPr lang="en-US" sz="2000" b="1" i="1" dirty="0" err="1"/>
              <a:t>sedar</a:t>
            </a:r>
            <a:r>
              <a:rPr lang="en-US" sz="2000" b="1" i="1" dirty="0"/>
              <a:t> </a:t>
            </a:r>
            <a:r>
              <a:rPr lang="en-US" sz="2000" b="1" i="1" dirty="0" err="1"/>
              <a:t>bahawa</a:t>
            </a:r>
            <a:r>
              <a:rPr lang="en-US" sz="2000" b="1" i="1" dirty="0"/>
              <a:t> </a:t>
            </a:r>
            <a:r>
              <a:rPr lang="en-US" sz="2000" b="1" i="1" dirty="0" err="1"/>
              <a:t>ianya</a:t>
            </a:r>
            <a:r>
              <a:rPr lang="en-US" sz="2000" b="1" i="1" dirty="0"/>
              <a:t> </a:t>
            </a:r>
            <a:r>
              <a:rPr lang="en-US" sz="2000" b="1" i="1" dirty="0" err="1"/>
              <a:t>datang</a:t>
            </a:r>
            <a:r>
              <a:rPr lang="en-US" sz="2000" b="1" i="1" dirty="0"/>
              <a:t> </a:t>
            </a:r>
            <a:r>
              <a:rPr lang="en-US" sz="2000" b="1" i="1" dirty="0" err="1"/>
              <a:t>dari</a:t>
            </a:r>
            <a:r>
              <a:rPr lang="en-US" sz="2000" b="1" i="1" dirty="0"/>
              <a:t> Allah, </a:t>
            </a:r>
            <a:r>
              <a:rPr lang="en-US" sz="2000" b="1" i="1" dirty="0" err="1"/>
              <a:t>dia</a:t>
            </a:r>
            <a:r>
              <a:rPr lang="en-US" sz="2000" b="1" i="1" dirty="0"/>
              <a:t> </a:t>
            </a:r>
            <a:r>
              <a:rPr lang="en-US" sz="2000" b="1" i="1" dirty="0" err="1"/>
              <a:t>menerimanya</a:t>
            </a:r>
            <a:r>
              <a:rPr lang="en-US" sz="2000" b="1" i="1" dirty="0"/>
              <a:t> </a:t>
            </a:r>
            <a:r>
              <a:rPr lang="en-US" sz="2000" b="1" i="1" dirty="0" err="1"/>
              <a:t>dan</a:t>
            </a:r>
            <a:r>
              <a:rPr lang="en-US" sz="2000" b="1" i="1" dirty="0"/>
              <a:t> </a:t>
            </a:r>
            <a:r>
              <a:rPr lang="en-US" sz="2000" b="1" i="1" dirty="0" err="1"/>
              <a:t>redha</a:t>
            </a:r>
            <a:r>
              <a:rPr lang="en-US" sz="2000" b="1" i="1" dirty="0"/>
              <a:t>.</a:t>
            </a:r>
          </a:p>
        </p:txBody>
      </p:sp>
      <p:sp>
        <p:nvSpPr>
          <p:cNvPr id="5" name="Oval 4"/>
          <p:cNvSpPr/>
          <p:nvPr/>
        </p:nvSpPr>
        <p:spPr>
          <a:xfrm>
            <a:off x="838200" y="5405252"/>
            <a:ext cx="38100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95000"/>
                  </a:schemeClr>
                </a:solidFill>
                <a:latin typeface="Arial" pitchFamily="34" charset="0"/>
                <a:cs typeface="Arial" pitchFamily="34" charset="0"/>
              </a:rPr>
              <a:t>Kata </a:t>
            </a:r>
            <a:r>
              <a:rPr lang="en-US" sz="2800" dirty="0" smtClean="0">
                <a:solidFill>
                  <a:schemeClr val="bg1">
                    <a:lumMod val="95000"/>
                  </a:schemeClr>
                </a:solidFill>
                <a:latin typeface="Arial" pitchFamily="34" charset="0"/>
                <a:cs typeface="Arial" pitchFamily="34" charset="0"/>
              </a:rPr>
              <a:t>'</a:t>
            </a:r>
            <a:r>
              <a:rPr lang="en-US" sz="2800" dirty="0" err="1" smtClean="0">
                <a:solidFill>
                  <a:schemeClr val="bg1">
                    <a:lumMod val="95000"/>
                  </a:schemeClr>
                </a:solidFill>
                <a:latin typeface="Arial" pitchFamily="34" charset="0"/>
                <a:cs typeface="Arial" pitchFamily="34" charset="0"/>
              </a:rPr>
              <a:t>Alqamah</a:t>
            </a:r>
            <a:r>
              <a:rPr lang="en-US" sz="2800" dirty="0" smtClean="0">
                <a:solidFill>
                  <a:schemeClr val="bg1">
                    <a:lumMod val="95000"/>
                  </a:schemeClr>
                </a:solidFill>
                <a:latin typeface="Arial" pitchFamily="34" charset="0"/>
                <a:cs typeface="Arial" pitchFamily="34" charset="0"/>
              </a:rPr>
              <a:t>  </a:t>
            </a:r>
            <a:endParaRPr lang="en-US" sz="2800"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17215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3200" dirty="0"/>
          </a:p>
        </p:txBody>
      </p:sp>
      <p:sp>
        <p:nvSpPr>
          <p:cNvPr id="5" name="Rectangle 4"/>
          <p:cNvSpPr/>
          <p:nvPr/>
        </p:nvSpPr>
        <p:spPr>
          <a:xfrm>
            <a:off x="291935" y="3657600"/>
            <a:ext cx="8602314" cy="2629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400" dirty="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Yang bermaksudnya </a:t>
            </a:r>
            <a:r>
              <a:rPr lang="fi-FI" sz="2400"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 </a:t>
            </a:r>
            <a:r>
              <a:rPr lang="fi-FI" sz="24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Sungguh mengkagumkan urusan seorang mukmin. Semua urusannya adalah kebaikan seluruhnya. Ia tidak dimiliki sesiapa kecuali bagi mukmin. Apabila dia menerima kegembiraan, dia bersyukur. Itu terbaik baginya. Apabila dia ditimpa malapetaka, dia bersabar. Itu terbaik baginya.</a:t>
            </a:r>
            <a:endParaRPr lang="fi-FI" sz="2400" b="1" dirty="0">
              <a:ln w="1905"/>
              <a:solidFill>
                <a:srgbClr val="7030A0"/>
              </a:solidFill>
              <a:effectLst>
                <a:innerShdw blurRad="69850" dist="43180" dir="5400000">
                  <a:srgbClr val="000000">
                    <a:alpha val="65000"/>
                  </a:srgbClr>
                </a:innerShdw>
              </a:effectLst>
              <a:latin typeface="Arial Black" pitchFamily="34" charset="0"/>
            </a:endParaRPr>
          </a:p>
        </p:txBody>
      </p:sp>
      <p:sp>
        <p:nvSpPr>
          <p:cNvPr id="10" name="Rectangle 9"/>
          <p:cNvSpPr/>
          <p:nvPr/>
        </p:nvSpPr>
        <p:spPr>
          <a:xfrm>
            <a:off x="291935" y="1524000"/>
            <a:ext cx="8382000" cy="1938992"/>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عَجَبًا لأَمْرِ المُؤْمِنِ، إنَّ أمْرَهُ كُلَّهُ خَيْرٌ، وليسَ ذاكَ لأَحَدٍ إلا لِلْمُؤْمِنِ، إنْ أصابَتْهُ سَرَّاءُ شَكَرَ، فَكانَ خَيْرًا له</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وإنْ أصابَتْهُ ضَرَّاءُ، صَبَرَ فَكانَ خَيْرًا له.</a:t>
            </a:r>
          </a:p>
        </p:txBody>
      </p:sp>
      <p:sp>
        <p:nvSpPr>
          <p:cNvPr id="11" name="Rectangle 10"/>
          <p:cNvSpPr/>
          <p:nvPr/>
        </p:nvSpPr>
        <p:spPr>
          <a:xfrm>
            <a:off x="6066362" y="6287578"/>
            <a:ext cx="2759858" cy="400110"/>
          </a:xfrm>
          <a:prstGeom prst="rect">
            <a:avLst/>
          </a:prstGeom>
        </p:spPr>
        <p:txBody>
          <a:bodyPr wrap="none">
            <a:spAutoFit/>
          </a:bodyPr>
          <a:lstStyle/>
          <a:p>
            <a:r>
              <a:rPr lang="en-MY" sz="2000" b="1" dirty="0" smtClean="0">
                <a:solidFill>
                  <a:srgbClr val="002060"/>
                </a:solidFill>
              </a:rPr>
              <a:t>( </a:t>
            </a:r>
            <a:r>
              <a:rPr lang="en-MY" sz="2000" b="1" dirty="0" err="1" smtClean="0">
                <a:solidFill>
                  <a:srgbClr val="002060"/>
                </a:solidFill>
              </a:rPr>
              <a:t>Hadis</a:t>
            </a:r>
            <a:r>
              <a:rPr lang="en-MY" sz="2000" b="1" dirty="0" smtClean="0">
                <a:solidFill>
                  <a:srgbClr val="002060"/>
                </a:solidFill>
              </a:rPr>
              <a:t> </a:t>
            </a:r>
            <a:r>
              <a:rPr lang="en-MY" sz="2000" b="1" dirty="0" err="1">
                <a:solidFill>
                  <a:srgbClr val="002060"/>
                </a:solidFill>
              </a:rPr>
              <a:t>riwayat</a:t>
            </a:r>
            <a:r>
              <a:rPr lang="en-MY" sz="2000" b="1" dirty="0">
                <a:solidFill>
                  <a:srgbClr val="002060"/>
                </a:solidFill>
              </a:rPr>
              <a:t> </a:t>
            </a:r>
            <a:r>
              <a:rPr lang="en-MY" sz="2000" b="1" dirty="0" smtClean="0">
                <a:solidFill>
                  <a:srgbClr val="002060"/>
                </a:solidFill>
              </a:rPr>
              <a:t>Muslim )</a:t>
            </a:r>
            <a:endParaRPr lang="en-US" sz="2000" b="1" dirty="0">
              <a:solidFill>
                <a:srgbClr val="002060"/>
              </a:solidFill>
            </a:endParaRPr>
          </a:p>
        </p:txBody>
      </p:sp>
    </p:spTree>
    <p:extLst>
      <p:ext uri="{BB962C8B-B14F-4D97-AF65-F5344CB8AC3E}">
        <p14:creationId xmlns:p14="http://schemas.microsoft.com/office/powerpoint/2010/main" val="191728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6000" r="-16000"/>
          </a:stretch>
        </a:blipFill>
        <a:effectLst/>
      </p:bgPr>
    </p:bg>
    <p:spTree>
      <p:nvGrpSpPr>
        <p:cNvPr id="1" name=""/>
        <p:cNvGrpSpPr/>
        <p:nvPr/>
      </p:nvGrpSpPr>
      <p:grpSpPr>
        <a:xfrm>
          <a:off x="0" y="0"/>
          <a:ext cx="0" cy="0"/>
          <a:chOff x="0" y="0"/>
          <a:chExt cx="0" cy="0"/>
        </a:xfrm>
      </p:grpSpPr>
      <p:sp>
        <p:nvSpPr>
          <p:cNvPr id="2" name="Curved Left Arrow 1"/>
          <p:cNvSpPr/>
          <p:nvPr/>
        </p:nvSpPr>
        <p:spPr>
          <a:xfrm rot="20490220">
            <a:off x="6214427" y="1757683"/>
            <a:ext cx="1616349" cy="1809529"/>
          </a:xfrm>
          <a:prstGeom prst="curvedLeftArrow">
            <a:avLst>
              <a:gd name="adj1" fmla="val 13921"/>
              <a:gd name="adj2" fmla="val 50000"/>
              <a:gd name="adj3" fmla="val 33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7" name="Curved Right Arrow 6"/>
          <p:cNvSpPr/>
          <p:nvPr/>
        </p:nvSpPr>
        <p:spPr>
          <a:xfrm>
            <a:off x="577436" y="4568038"/>
            <a:ext cx="1306287" cy="1807029"/>
          </a:xfrm>
          <a:prstGeom prst="curvedRightArrow">
            <a:avLst>
              <a:gd name="adj1" fmla="val 15762"/>
              <a:gd name="adj2" fmla="val 50000"/>
              <a:gd name="adj3" fmla="val 2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762000" y="1752600"/>
            <a:ext cx="5344886" cy="1142999"/>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Semua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perkara yang berlaku adalah dengan izin Allah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603168" y="3429000"/>
            <a:ext cx="5158344" cy="1676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Segala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 yang berlaku kepada seseorang samada yang manis atau pahit adalah terbaik bagi dirinya di sisi Allah swt</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ounded Rectangle 7"/>
          <p:cNvSpPr/>
          <p:nvPr/>
        </p:nvSpPr>
        <p:spPr>
          <a:xfrm>
            <a:off x="2039587" y="5557156"/>
            <a:ext cx="5123213" cy="1072244"/>
          </a:xfrm>
          <a:prstGeom prst="roundRect">
            <a:avLst/>
          </a:prstGeom>
          <a:solidFill>
            <a:schemeClr val="accent3">
              <a:lumMod val="60000"/>
              <a:lumOff val="4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Maka mesti diterima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 </a:t>
            </a:r>
            <a:endPar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hati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yang tenang</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778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91934" y="4114800"/>
            <a:ext cx="8699665"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3000" dirty="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Yang bermaksudnya </a:t>
            </a:r>
            <a:r>
              <a:rPr lang="fi-FI" sz="3000"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 </a:t>
            </a:r>
            <a:r>
              <a:rPr lang="fi-FI" sz="30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“Apabila Nabi </a:t>
            </a:r>
            <a:r>
              <a:rPr lang="fi-FI" sz="3000" dirty="0" smtClean="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SAW </a:t>
            </a:r>
            <a:r>
              <a:rPr lang="fi-FI" sz="30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menghadapi sesuatu perkara yang besar Baginda segera melakukan </a:t>
            </a:r>
            <a:r>
              <a:rPr lang="fi-FI" sz="3000" dirty="0" smtClean="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solat ”.</a:t>
            </a:r>
            <a:endParaRPr lang="fi-FI" sz="3000" b="1" dirty="0">
              <a:ln w="1905"/>
              <a:solidFill>
                <a:srgbClr val="7030A0"/>
              </a:solidFill>
              <a:effectLst>
                <a:innerShdw blurRad="69850" dist="43180" dir="5400000">
                  <a:srgbClr val="000000">
                    <a:alpha val="65000"/>
                  </a:srgbClr>
                </a:innerShdw>
              </a:effectLst>
              <a:latin typeface="Arial Black" pitchFamily="34" charset="0"/>
            </a:endParaRPr>
          </a:p>
        </p:txBody>
      </p:sp>
      <p:sp>
        <p:nvSpPr>
          <p:cNvPr id="10" name="Rectangle 9"/>
          <p:cNvSpPr/>
          <p:nvPr/>
        </p:nvSpPr>
        <p:spPr>
          <a:xfrm>
            <a:off x="306780" y="2362200"/>
            <a:ext cx="8382000" cy="1015663"/>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كَانَ النَّبِىُّ صلى الله عليه وسلم إِذَا حَزَبَهُ أَمْرٌ صَلَّى</a:t>
            </a:r>
          </a:p>
        </p:txBody>
      </p:sp>
      <p:sp>
        <p:nvSpPr>
          <p:cNvPr id="11" name="Rectangle 10"/>
          <p:cNvSpPr/>
          <p:nvPr/>
        </p:nvSpPr>
        <p:spPr>
          <a:xfrm>
            <a:off x="5976863" y="6104930"/>
            <a:ext cx="3014736" cy="400110"/>
          </a:xfrm>
          <a:prstGeom prst="rect">
            <a:avLst/>
          </a:prstGeom>
        </p:spPr>
        <p:txBody>
          <a:bodyPr wrap="none">
            <a:spAutoFit/>
          </a:bodyPr>
          <a:lstStyle/>
          <a:p>
            <a:r>
              <a:rPr lang="en-MY" sz="2000" b="1" dirty="0" smtClean="0">
                <a:solidFill>
                  <a:srgbClr val="002060"/>
                </a:solidFill>
              </a:rPr>
              <a:t>( </a:t>
            </a:r>
            <a:r>
              <a:rPr lang="en-MY" sz="2000" b="1" dirty="0" err="1" smtClean="0">
                <a:solidFill>
                  <a:srgbClr val="002060"/>
                </a:solidFill>
              </a:rPr>
              <a:t>Hadis</a:t>
            </a:r>
            <a:r>
              <a:rPr lang="en-MY" sz="2000" b="1" dirty="0" smtClean="0">
                <a:solidFill>
                  <a:srgbClr val="002060"/>
                </a:solidFill>
              </a:rPr>
              <a:t> </a:t>
            </a:r>
            <a:r>
              <a:rPr lang="en-MY" sz="2000" b="1" dirty="0" err="1">
                <a:solidFill>
                  <a:srgbClr val="002060"/>
                </a:solidFill>
              </a:rPr>
              <a:t>riwayat</a:t>
            </a:r>
            <a:r>
              <a:rPr lang="en-MY" sz="2000" b="1" dirty="0">
                <a:solidFill>
                  <a:srgbClr val="002060"/>
                </a:solidFill>
              </a:rPr>
              <a:t> </a:t>
            </a:r>
            <a:r>
              <a:rPr lang="en-MY" sz="2000" b="1" dirty="0" smtClean="0">
                <a:solidFill>
                  <a:srgbClr val="002060"/>
                </a:solidFill>
              </a:rPr>
              <a:t>Abu </a:t>
            </a:r>
            <a:r>
              <a:rPr lang="en-MY" sz="2000" b="1" dirty="0" err="1" smtClean="0">
                <a:solidFill>
                  <a:srgbClr val="002060"/>
                </a:solidFill>
              </a:rPr>
              <a:t>Daud</a:t>
            </a:r>
            <a:r>
              <a:rPr lang="en-MY" sz="2000" b="1" dirty="0" smtClean="0">
                <a:solidFill>
                  <a:srgbClr val="002060"/>
                </a:solidFill>
              </a:rPr>
              <a:t> )</a:t>
            </a:r>
            <a:endParaRPr lang="en-US" sz="2000" b="1" dirty="0">
              <a:solidFill>
                <a:srgbClr val="002060"/>
              </a:solidFill>
            </a:endParaRPr>
          </a:p>
        </p:txBody>
      </p:sp>
      <p:sp>
        <p:nvSpPr>
          <p:cNvPr id="2" name="Oval 1"/>
          <p:cNvSpPr/>
          <p:nvPr/>
        </p:nvSpPr>
        <p:spPr>
          <a:xfrm>
            <a:off x="1752600" y="1458686"/>
            <a:ext cx="5867400" cy="685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Diriwayatkan</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Abu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Hurairah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4096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8" name="Cloud Callout 7"/>
          <p:cNvSpPr/>
          <p:nvPr/>
        </p:nvSpPr>
        <p:spPr>
          <a:xfrm>
            <a:off x="876300" y="219694"/>
            <a:ext cx="7617030" cy="923306"/>
          </a:xfrm>
          <a:prstGeom prst="cloudCallout">
            <a:avLst>
              <a:gd name="adj1" fmla="val -16686"/>
              <a:gd name="adj2" fmla="val 97244"/>
            </a:avLst>
          </a:prstGeom>
          <a:blipFill>
            <a:blip r:embed="rId2">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Penjelasan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endParaRPr lang="en-US" sz="3200" dirty="0"/>
          </a:p>
        </p:txBody>
      </p:sp>
      <p:sp>
        <p:nvSpPr>
          <p:cNvPr id="9" name="Rounded Rectangle 8"/>
          <p:cNvSpPr/>
          <p:nvPr/>
        </p:nvSpPr>
        <p:spPr>
          <a:xfrm>
            <a:off x="786492" y="1752600"/>
            <a:ext cx="7796645" cy="4232564"/>
          </a:xfrm>
          <a:prstGeom prst="roundRect">
            <a:avLst/>
          </a:prstGeom>
          <a:solidFill>
            <a:schemeClr val="accent5">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w="1905"/>
                <a:solidFill>
                  <a:srgbClr val="002060"/>
                </a:solidFill>
                <a:effectLst>
                  <a:innerShdw blurRad="69850" dist="43180" dir="5400000">
                    <a:srgbClr val="000000">
                      <a:alpha val="65000"/>
                    </a:srgbClr>
                  </a:innerShdw>
                </a:effectLst>
              </a:rPr>
              <a:t>Apabila </a:t>
            </a:r>
            <a:r>
              <a:rPr lang="ms-MY" sz="2800" b="1" dirty="0">
                <a:ln w="1905"/>
                <a:solidFill>
                  <a:srgbClr val="002060"/>
                </a:solidFill>
                <a:effectLst>
                  <a:innerShdw blurRad="69850" dist="43180" dir="5400000">
                    <a:srgbClr val="000000">
                      <a:alpha val="65000"/>
                    </a:srgbClr>
                  </a:innerShdw>
                </a:effectLst>
              </a:rPr>
              <a:t>menghadapi sebarang musibah, perkara yang utama patut dilakukan adalah berdoa bersungguh-sungguh memohon petunjuk dan pertolongan daripada Allah swt sebagai tempat pengaduan utama sebagaimana yang dilakukan oleh Baginda saw. Setelah itu berusaha bersungguh-sungguh menyelesaikan sesuatu perkara yang dihadapi dengan tenang.</a:t>
            </a:r>
            <a:endParaRPr lang="en-US" sz="2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7379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19694"/>
            <a:ext cx="8458200" cy="923306"/>
          </a:xfrm>
          <a:prstGeom prst="cloudCallout">
            <a:avLst>
              <a:gd name="adj1" fmla="val -17950"/>
              <a:gd name="adj2" fmla="val 83096"/>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p>
        </p:txBody>
      </p:sp>
      <p:sp>
        <p:nvSpPr>
          <p:cNvPr id="5" name="Rounded Rectangle 4"/>
          <p:cNvSpPr/>
          <p:nvPr/>
        </p:nvSpPr>
        <p:spPr>
          <a:xfrm>
            <a:off x="711777" y="1524000"/>
            <a:ext cx="7796645" cy="1219200"/>
          </a:xfrm>
          <a:prstGeom prst="roundRect">
            <a:avLst/>
          </a:prstGeom>
          <a:solidFill>
            <a:schemeClr val="accent6">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w="1905"/>
                <a:solidFill>
                  <a:srgbClr val="002060"/>
                </a:solidFill>
                <a:effectLst>
                  <a:innerShdw blurRad="69850" dist="43180" dir="5400000">
                    <a:srgbClr val="000000">
                      <a:alpha val="65000"/>
                    </a:srgbClr>
                  </a:innerShdw>
                </a:effectLst>
              </a:rPr>
              <a:t>Penyerahan dan redha (tenang hati walaupun menempuh sesuatu yang sukar) kepada Allah </a:t>
            </a:r>
            <a:r>
              <a:rPr lang="ms-MY" sz="2400" b="1" dirty="0" smtClean="0">
                <a:ln w="1905"/>
                <a:solidFill>
                  <a:srgbClr val="002060"/>
                </a:solidFill>
                <a:effectLst>
                  <a:innerShdw blurRad="69850" dist="43180" dir="5400000">
                    <a:srgbClr val="000000">
                      <a:alpha val="65000"/>
                    </a:srgbClr>
                  </a:innerShdw>
                </a:effectLst>
              </a:rPr>
              <a:t>SWT </a:t>
            </a:r>
            <a:r>
              <a:rPr lang="ms-MY" sz="2400" b="1" dirty="0">
                <a:ln w="1905"/>
                <a:solidFill>
                  <a:srgbClr val="002060"/>
                </a:solidFill>
                <a:effectLst>
                  <a:innerShdw blurRad="69850" dist="43180" dir="5400000">
                    <a:srgbClr val="000000">
                      <a:alpha val="65000"/>
                    </a:srgbClr>
                  </a:innerShdw>
                </a:effectLst>
              </a:rPr>
              <a:t>setelah melakukan usaha yang sepenuhnya </a:t>
            </a:r>
            <a:endParaRPr lang="en-US" sz="2400" b="1" dirty="0">
              <a:ln w="1905"/>
              <a:solidFill>
                <a:srgbClr val="002060"/>
              </a:solidFill>
              <a:effectLst>
                <a:innerShdw blurRad="69850" dist="43180" dir="5400000">
                  <a:srgbClr val="000000">
                    <a:alpha val="65000"/>
                  </a:srgbClr>
                </a:innerShdw>
              </a:effectLst>
            </a:endParaRPr>
          </a:p>
        </p:txBody>
      </p:sp>
      <p:sp>
        <p:nvSpPr>
          <p:cNvPr id="7" name="Cloud Callout 6"/>
          <p:cNvSpPr/>
          <p:nvPr/>
        </p:nvSpPr>
        <p:spPr>
          <a:xfrm>
            <a:off x="380010" y="3200400"/>
            <a:ext cx="3456463" cy="694706"/>
          </a:xfrm>
          <a:prstGeom prst="cloudCallout">
            <a:avLst>
              <a:gd name="adj1" fmla="val 58822"/>
              <a:gd name="adj2" fmla="val 99816"/>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endParaRPr lang="en-US" sz="3000" dirty="0"/>
          </a:p>
        </p:txBody>
      </p:sp>
      <p:sp>
        <p:nvSpPr>
          <p:cNvPr id="8" name="Rounded Rectangle 7"/>
          <p:cNvSpPr/>
          <p:nvPr/>
        </p:nvSpPr>
        <p:spPr>
          <a:xfrm>
            <a:off x="695943" y="4267200"/>
            <a:ext cx="7796645" cy="21336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w="1905"/>
                <a:solidFill>
                  <a:srgbClr val="002060"/>
                </a:solidFill>
                <a:effectLst>
                  <a:innerShdw blurRad="69850" dist="43180" dir="5400000">
                    <a:srgbClr val="000000">
                      <a:alpha val="65000"/>
                    </a:srgbClr>
                  </a:innerShdw>
                </a:effectLst>
              </a:rPr>
              <a:t>Baginda SAW </a:t>
            </a:r>
            <a:r>
              <a:rPr lang="ms-MY" sz="2400" b="1" dirty="0">
                <a:ln w="1905"/>
                <a:solidFill>
                  <a:srgbClr val="002060"/>
                </a:solidFill>
                <a:effectLst>
                  <a:innerShdw blurRad="69850" dist="43180" dir="5400000">
                    <a:srgbClr val="000000">
                      <a:alpha val="65000"/>
                    </a:srgbClr>
                  </a:innerShdw>
                </a:effectLst>
              </a:rPr>
              <a:t>pernah pergi ke Taif  untuk menyampaikan dakwah di sana. Setelah beberapa hari berdakwah, masyarakat Taif menolak dakwah Baginda </a:t>
            </a:r>
            <a:r>
              <a:rPr lang="ms-MY" sz="2400" b="1" dirty="0" smtClean="0">
                <a:ln w="1905"/>
                <a:solidFill>
                  <a:srgbClr val="002060"/>
                </a:solidFill>
                <a:effectLst>
                  <a:innerShdw blurRad="69850" dist="43180" dir="5400000">
                    <a:srgbClr val="000000">
                      <a:alpha val="65000"/>
                    </a:srgbClr>
                  </a:innerShdw>
                </a:effectLst>
              </a:rPr>
              <a:t>SAW </a:t>
            </a:r>
            <a:r>
              <a:rPr lang="ms-MY" sz="2400" b="1" dirty="0">
                <a:ln w="1905"/>
                <a:solidFill>
                  <a:srgbClr val="002060"/>
                </a:solidFill>
                <a:effectLst>
                  <a:innerShdw blurRad="69850" dist="43180" dir="5400000">
                    <a:srgbClr val="000000">
                      <a:alpha val="65000"/>
                    </a:srgbClr>
                  </a:innerShdw>
                </a:effectLst>
              </a:rPr>
              <a:t>secara terang-terangan. Mereka menghalau Nabi saw sambil melontar batu-batu sehingga berdarah tumit Baginda </a:t>
            </a:r>
            <a:r>
              <a:rPr lang="ms-MY" sz="2400" b="1" dirty="0" smtClean="0">
                <a:ln w="1905"/>
                <a:solidFill>
                  <a:srgbClr val="002060"/>
                </a:solidFill>
                <a:effectLst>
                  <a:innerShdw blurRad="69850" dist="43180" dir="5400000">
                    <a:srgbClr val="000000">
                      <a:alpha val="65000"/>
                    </a:srgbClr>
                  </a:innerShdw>
                </a:effectLst>
              </a:rPr>
              <a:t>SAW</a:t>
            </a:r>
            <a:endParaRPr lang="en-US"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52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mengadu</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en-US" sz="2800" dirty="0"/>
          </a:p>
        </p:txBody>
      </p:sp>
      <p:sp>
        <p:nvSpPr>
          <p:cNvPr id="10" name="Rectangle 9"/>
          <p:cNvSpPr/>
          <p:nvPr/>
        </p:nvSpPr>
        <p:spPr>
          <a:xfrm>
            <a:off x="292925" y="1676400"/>
            <a:ext cx="8382000" cy="4524315"/>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mengadu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kepadaMu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lemah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kekuatan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serta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hinanya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pandangan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wahai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amat</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mengasihani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Engkaulah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orang-orang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lemah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Namun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begitu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jika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murkakan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peduli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pun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berlaku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ar-SA"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92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7" name="Cloud Callout 6"/>
          <p:cNvSpPr/>
          <p:nvPr/>
        </p:nvSpPr>
        <p:spPr>
          <a:xfrm>
            <a:off x="228600" y="457200"/>
            <a:ext cx="6096990" cy="694706"/>
          </a:xfrm>
          <a:prstGeom prst="cloudCallout">
            <a:avLst>
              <a:gd name="adj1" fmla="val 45383"/>
              <a:gd name="adj2" fmla="val 156226"/>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Intisari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000" dirty="0"/>
          </a:p>
        </p:txBody>
      </p:sp>
      <p:sp>
        <p:nvSpPr>
          <p:cNvPr id="8" name="Rounded Rectangle 7"/>
          <p:cNvSpPr/>
          <p:nvPr/>
        </p:nvSpPr>
        <p:spPr>
          <a:xfrm>
            <a:off x="817418" y="1981200"/>
            <a:ext cx="7796645" cy="38100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a:ln w="1905"/>
                <a:solidFill>
                  <a:srgbClr val="002060"/>
                </a:solidFill>
                <a:effectLst>
                  <a:innerShdw blurRad="69850" dist="43180" dir="5400000">
                    <a:srgbClr val="000000">
                      <a:alpha val="65000"/>
                    </a:srgbClr>
                  </a:innerShdw>
                </a:effectLst>
              </a:rPr>
              <a:t>Baginda </a:t>
            </a:r>
            <a:r>
              <a:rPr lang="ms-MY" sz="3200" b="1" dirty="0" smtClean="0">
                <a:ln w="1905"/>
                <a:solidFill>
                  <a:srgbClr val="002060"/>
                </a:solidFill>
                <a:effectLst>
                  <a:innerShdw blurRad="69850" dist="43180" dir="5400000">
                    <a:srgbClr val="000000">
                      <a:alpha val="65000"/>
                    </a:srgbClr>
                  </a:innerShdw>
                </a:effectLst>
              </a:rPr>
              <a:t>SAW </a:t>
            </a:r>
            <a:r>
              <a:rPr lang="ms-MY" sz="3200" b="1" dirty="0">
                <a:ln w="1905"/>
                <a:solidFill>
                  <a:srgbClr val="002060"/>
                </a:solidFill>
                <a:effectLst>
                  <a:innerShdw blurRad="69850" dist="43180" dir="5400000">
                    <a:srgbClr val="000000">
                      <a:alpha val="65000"/>
                    </a:srgbClr>
                  </a:innerShdw>
                </a:effectLst>
              </a:rPr>
              <a:t>sentiasa mengadu kepada Allah apa yang berlaku. Di sebalik derita dan sengsara, redha Allah adalah yang lebih utama dalam perjuangan Baginda. Rasulullah saw mengajarkan kepada kita bagaimana mencapai ketenangan dan redha </a:t>
            </a:r>
            <a:r>
              <a:rPr lang="ms-MY" sz="3200" b="1" dirty="0" smtClean="0">
                <a:ln w="1905"/>
                <a:solidFill>
                  <a:srgbClr val="002060"/>
                </a:solidFill>
                <a:effectLst>
                  <a:innerShdw blurRad="69850" dist="43180" dir="5400000">
                    <a:srgbClr val="000000">
                      <a:alpha val="65000"/>
                    </a:srgbClr>
                  </a:innerShdw>
                </a:effectLst>
              </a:rPr>
              <a:t>Allah</a:t>
            </a:r>
            <a:endParaRPr lang="en-US" sz="32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525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7" name="Cloud Callout 6"/>
          <p:cNvSpPr/>
          <p:nvPr/>
        </p:nvSpPr>
        <p:spPr>
          <a:xfrm>
            <a:off x="817418" y="304800"/>
            <a:ext cx="7467600" cy="838200"/>
          </a:xfrm>
          <a:prstGeom prst="cloudCallout">
            <a:avLst>
              <a:gd name="adj1" fmla="val 2605"/>
              <a:gd name="adj2" fmla="val 120807"/>
            </a:avLst>
          </a:prstGeom>
          <a:blipFill>
            <a:blip r:embed="rId3">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Zikir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endParaRPr lang="en-US" sz="3000" dirty="0"/>
          </a:p>
        </p:txBody>
      </p:sp>
      <p:sp>
        <p:nvSpPr>
          <p:cNvPr id="8" name="Rounded Rectangle 7"/>
          <p:cNvSpPr/>
          <p:nvPr/>
        </p:nvSpPr>
        <p:spPr>
          <a:xfrm>
            <a:off x="831273" y="3352800"/>
            <a:ext cx="7796645" cy="2895600"/>
          </a:xfrm>
          <a:prstGeom prst="roundRect">
            <a:avLst/>
          </a:prstGeom>
          <a:solidFill>
            <a:schemeClr val="accent5">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a:ln w="1905"/>
                <a:solidFill>
                  <a:srgbClr val="002060"/>
                </a:solidFill>
                <a:effectLst>
                  <a:innerShdw blurRad="69850" dist="43180" dir="5400000">
                    <a:srgbClr val="000000">
                      <a:alpha val="65000"/>
                    </a:srgbClr>
                  </a:innerShdw>
                </a:effectLst>
              </a:rPr>
              <a:t>Yang bermaksud : </a:t>
            </a:r>
            <a:r>
              <a:rPr lang="ms-MY"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 meredhai kamu ya Allah sebenar-benar Tuhan, Aku meredhai agama Islam sebenar-sebenar agama dan Aku meredhai Nabi Muhammad </a:t>
            </a:r>
            <a:r>
              <a:rPr lang="ms-MY"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SAW </a:t>
            </a:r>
            <a:r>
              <a:rPr lang="ms-MY"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sebenar-benar </a:t>
            </a:r>
            <a:r>
              <a:rPr lang="ms-MY"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Nabi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550143" y="1905000"/>
            <a:ext cx="8271816" cy="1047979"/>
          </a:xfrm>
          <a:prstGeom prst="rect">
            <a:avLst/>
          </a:prstGeom>
        </p:spPr>
        <p:txBody>
          <a:bodyPr wrap="none">
            <a:spAutoFit/>
            <a:scene3d>
              <a:camera prst="orthographicFront"/>
              <a:lightRig rig="threePt" dir="t"/>
            </a:scene3d>
            <a:sp3d extrusionH="57150">
              <a:bevelT w="38100" h="38100" prst="angle"/>
            </a:sp3d>
          </a:bodyPr>
          <a:lstStyle/>
          <a:p>
            <a:pPr algn="ctr" rtl="1">
              <a:lnSpc>
                <a:spcPct val="115000"/>
              </a:lnSpc>
              <a:spcAft>
                <a:spcPts val="1000"/>
              </a:spcAft>
            </a:pP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Traditional Arabic"/>
              </a:rPr>
              <a:t>رَضِيتُ بِاللَّهِ رَبًّا، وَبِالإِسْلامِ دِينًا، وَبِمُحَمَّدٍ نَبِيًّا</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Times New Roman"/>
              <a:cs typeface="Arial"/>
            </a:endParaRPr>
          </a:p>
        </p:txBody>
      </p:sp>
    </p:spTree>
    <p:extLst>
      <p:ext uri="{BB962C8B-B14F-4D97-AF65-F5344CB8AC3E}">
        <p14:creationId xmlns:p14="http://schemas.microsoft.com/office/powerpoint/2010/main" val="980460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99797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12000" r="-12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2123658"/>
          </a:xfrm>
          <a:prstGeom prst="rect">
            <a:avLst/>
          </a:prstGeom>
          <a:solidFill>
            <a:schemeClr val="accent2">
              <a:lumMod val="50000"/>
              <a:alpha val="5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سَيِّدَنَا مُحَمَّدًا عَبْدُهُ وَرَسُوْلُه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رَحْمَةً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p>
        </p:txBody>
      </p:sp>
      <p:sp>
        <p:nvSpPr>
          <p:cNvPr id="5" name="TextBox 4"/>
          <p:cNvSpPr txBox="1"/>
          <p:nvPr/>
        </p:nvSpPr>
        <p:spPr>
          <a:xfrm>
            <a:off x="304800" y="3429000"/>
            <a:ext cx="8610600" cy="329320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4300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عَبْدِكَ وَرَسُولِكَ النَّبِيِّ الأُمِّيِّ وَعَلَى آلِهِ وَصَحْبِهِ أَجْمَعِينَ</a:t>
            </a:r>
          </a:p>
        </p:txBody>
      </p:sp>
      <p:sp>
        <p:nvSpPr>
          <p:cNvPr id="4" name="TextBox 3"/>
          <p:cNvSpPr txBox="1"/>
          <p:nvPr/>
        </p:nvSpPr>
        <p:spPr>
          <a:xfrm>
            <a:off x="107185" y="3657600"/>
            <a:ext cx="8915399"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Ummiy</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sekelian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300193" y="1371600"/>
            <a:ext cx="8617635"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حَقَّ تُقَاتِهِ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68295" y="3657600"/>
            <a:ext cx="8475981" cy="2554545"/>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melahirkan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keazaman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sungguh-sungguh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selamat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2129125" y="1447800"/>
            <a:ext cx="4879104" cy="1015663"/>
          </a:xfrm>
          <a:prstGeom prst="rect">
            <a:avLst/>
          </a:prstGeom>
        </p:spPr>
        <p:txBody>
          <a:bodyPr wrap="square">
            <a:spAutoFit/>
          </a:bodyPr>
          <a:lstStyle/>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31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Disember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21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Jamadil Awal 1443</a:t>
            </a:r>
          </a:p>
        </p:txBody>
      </p:sp>
      <p:sp>
        <p:nvSpPr>
          <p:cNvPr id="4" name="Rectangle 3"/>
          <p:cNvSpPr/>
          <p:nvPr/>
        </p:nvSpPr>
        <p:spPr>
          <a:xfrm>
            <a:off x="1905000" y="512065"/>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762000" y="2590800"/>
            <a:ext cx="7696200" cy="2862322"/>
          </a:xfrm>
          <a:prstGeom prst="rect">
            <a:avLst/>
          </a:prstGeom>
          <a:noFill/>
        </p:spPr>
        <p:txBody>
          <a:bodyPr wrap="square" lIns="91440" tIns="45720" rIns="91440" bIns="45720">
            <a:spAutoFit/>
          </a:bodyPr>
          <a:lstStyle/>
          <a:p>
            <a:pPr algn="ctr"/>
            <a:r>
              <a:rPr lang="en-US" sz="6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TENANG DALAM DERITA, SENYUM DALAM SENGSARA</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6" name="Rounded Rectangle 5"/>
          <p:cNvSpPr/>
          <p:nvPr/>
        </p:nvSpPr>
        <p:spPr>
          <a:xfrm>
            <a:off x="990600" y="1600201"/>
            <a:ext cx="7315200" cy="1371600"/>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idak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selalunya indah, langit pun tidak selalunya cerah, ada suka, ada duka, ada riang ada tangisan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Notched Right Arrow 1"/>
          <p:cNvSpPr/>
          <p:nvPr/>
        </p:nvSpPr>
        <p:spPr>
          <a:xfrm>
            <a:off x="152400" y="4137066"/>
            <a:ext cx="3175660" cy="1600200"/>
          </a:xfrm>
          <a:prstGeom prst="notchedRightArrow">
            <a:avLst>
              <a:gd name="adj1" fmla="val 50000"/>
              <a:gd name="adj2" fmla="val 39610"/>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err="1" smtClean="0">
                <a:ln w="50800"/>
                <a:solidFill>
                  <a:schemeClr val="bg1">
                    <a:shade val="50000"/>
                  </a:schemeClr>
                </a:solidFill>
              </a:rPr>
              <a:t>Panduan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Daripada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Nabi</a:t>
            </a:r>
            <a:r>
              <a:rPr lang="en-US" sz="2400" b="1" dirty="0" smtClean="0">
                <a:ln w="50800"/>
                <a:solidFill>
                  <a:schemeClr val="bg1">
                    <a:shade val="50000"/>
                  </a:schemeClr>
                </a:solidFill>
              </a:rPr>
              <a:t> SAW</a:t>
            </a:r>
            <a:endParaRPr lang="en-US" sz="2400" b="1" dirty="0">
              <a:ln w="50800"/>
              <a:solidFill>
                <a:schemeClr val="bg1">
                  <a:shade val="50000"/>
                </a:schemeClr>
              </a:solidFill>
            </a:endParaRPr>
          </a:p>
        </p:txBody>
      </p:sp>
      <p:sp>
        <p:nvSpPr>
          <p:cNvPr id="5" name="Rounded Rectangle 4"/>
          <p:cNvSpPr/>
          <p:nvPr/>
        </p:nvSpPr>
        <p:spPr>
          <a:xfrm>
            <a:off x="3505200" y="3200400"/>
            <a:ext cx="5486400" cy="3473532"/>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Baginda saw yang sangat utuh sehingga mendorong menjalani kehidupan tenang dan bahagia dalam apa jua situasi, susah atau senang adalah menyerahkan ketentuan hidup sepenuhnya kepada Allah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setelah berusaha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bersungguh-sungguh</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6" name="Rounded Rectangle 5"/>
          <p:cNvSpPr/>
          <p:nvPr/>
        </p:nvSpPr>
        <p:spPr>
          <a:xfrm>
            <a:off x="1055914" y="1878283"/>
            <a:ext cx="7315200" cy="1142999"/>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 yang berlaku di alam ini semuanya dalam ketentuan Allah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254826" y="4572000"/>
            <a:ext cx="6741226" cy="152499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 hanyalah perlu berusaha dan berikhtiar untuk mencapai sesuatu, namun yang menentukan adalah Allah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114800" y="3048000"/>
            <a:ext cx="914400" cy="1295400"/>
          </a:xfrm>
          <a:prstGeom prst="downArrow">
            <a:avLst/>
          </a:prstGeom>
          <a:solidFill>
            <a:schemeClr val="accent4">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5700154"/>
            <a:ext cx="7403521" cy="1015663"/>
          </a:xfrm>
          <a:prstGeom prst="rect">
            <a:avLst/>
          </a:prstGeom>
          <a:solidFill>
            <a:srgbClr val="FFFF00"/>
          </a:solidFill>
        </p:spPr>
        <p:txBody>
          <a:bodyPr wrap="square">
            <a:spAutoFit/>
          </a:bodyPr>
          <a:lstStyle/>
          <a:p>
            <a:pPr algn="just"/>
            <a:r>
              <a:rPr lang="en-US" sz="2000" b="1" i="1" dirty="0" err="1"/>
              <a:t>Penyerahan</a:t>
            </a:r>
            <a:r>
              <a:rPr lang="en-US" sz="2000" b="1" i="1" dirty="0"/>
              <a:t> </a:t>
            </a:r>
            <a:r>
              <a:rPr lang="en-US" sz="2000" b="1" i="1" dirty="0" err="1"/>
              <a:t>dalam</a:t>
            </a:r>
            <a:r>
              <a:rPr lang="en-US" sz="2000" b="1" i="1" dirty="0"/>
              <a:t> </a:t>
            </a:r>
            <a:r>
              <a:rPr lang="en-US" sz="2000" b="1" i="1" dirty="0" err="1"/>
              <a:t>ayat</a:t>
            </a:r>
            <a:r>
              <a:rPr lang="en-US" sz="2000" b="1" i="1" dirty="0"/>
              <a:t> di </a:t>
            </a:r>
            <a:r>
              <a:rPr lang="en-US" sz="2000" b="1" i="1" dirty="0" err="1"/>
              <a:t>atas</a:t>
            </a:r>
            <a:r>
              <a:rPr lang="en-US" sz="2000" b="1" i="1" dirty="0"/>
              <a:t> </a:t>
            </a:r>
            <a:r>
              <a:rPr lang="en-US" sz="2000" b="1" i="1" dirty="0" err="1"/>
              <a:t>adalah</a:t>
            </a:r>
            <a:r>
              <a:rPr lang="en-US" sz="2000" b="1" i="1" dirty="0"/>
              <a:t> </a:t>
            </a:r>
            <a:r>
              <a:rPr lang="en-US" sz="2000" b="1" i="1" dirty="0" err="1"/>
              <a:t>menerima</a:t>
            </a:r>
            <a:r>
              <a:rPr lang="en-US" sz="2000" b="1" i="1" dirty="0"/>
              <a:t> </a:t>
            </a:r>
            <a:r>
              <a:rPr lang="en-US" sz="2000" b="1" i="1" dirty="0" err="1"/>
              <a:t>segala</a:t>
            </a:r>
            <a:r>
              <a:rPr lang="en-US" sz="2000" b="1" i="1" dirty="0"/>
              <a:t> </a:t>
            </a:r>
            <a:r>
              <a:rPr lang="en-US" sz="2000" b="1" i="1" dirty="0" err="1"/>
              <a:t>ketentuan</a:t>
            </a:r>
            <a:r>
              <a:rPr lang="en-US" sz="2000" b="1" i="1" dirty="0"/>
              <a:t> </a:t>
            </a:r>
            <a:r>
              <a:rPr lang="en-US" sz="2000" b="1" i="1" dirty="0" err="1"/>
              <a:t>Qadha</a:t>
            </a:r>
            <a:r>
              <a:rPr lang="en-US" sz="2000" b="1" i="1" dirty="0"/>
              <a:t>’ </a:t>
            </a:r>
            <a:r>
              <a:rPr lang="en-US" sz="2000" b="1" i="1" dirty="0" err="1"/>
              <a:t>dan</a:t>
            </a:r>
            <a:r>
              <a:rPr lang="en-US" sz="2000" b="1" i="1" dirty="0"/>
              <a:t> </a:t>
            </a:r>
            <a:r>
              <a:rPr lang="en-US" sz="2000" b="1" i="1" dirty="0" err="1"/>
              <a:t>Qadar</a:t>
            </a:r>
            <a:r>
              <a:rPr lang="en-US" sz="2000" b="1" i="1" dirty="0"/>
              <a:t> </a:t>
            </a:r>
            <a:r>
              <a:rPr lang="en-US" sz="2000" b="1" i="1" dirty="0" err="1"/>
              <a:t>daripada</a:t>
            </a:r>
            <a:r>
              <a:rPr lang="en-US" sz="2000" b="1" i="1" dirty="0"/>
              <a:t> Allah </a:t>
            </a:r>
            <a:r>
              <a:rPr lang="en-US" sz="2000" b="1" i="1" dirty="0" smtClean="0"/>
              <a:t>SWT, </a:t>
            </a:r>
            <a:r>
              <a:rPr lang="en-US" sz="2000" b="1" i="1" dirty="0" err="1"/>
              <a:t>reda</a:t>
            </a:r>
            <a:r>
              <a:rPr lang="en-US" sz="2000" b="1" i="1" dirty="0"/>
              <a:t> </a:t>
            </a:r>
            <a:r>
              <a:rPr lang="en-US" sz="2000" b="1" i="1" dirty="0" err="1"/>
              <a:t>dan</a:t>
            </a:r>
            <a:r>
              <a:rPr lang="en-US" sz="2000" b="1" i="1" dirty="0"/>
              <a:t> </a:t>
            </a:r>
            <a:r>
              <a:rPr lang="en-US" sz="2000" b="1" i="1" dirty="0" err="1"/>
              <a:t>tenang</a:t>
            </a:r>
            <a:r>
              <a:rPr lang="en-US" sz="2000" b="1" i="1" dirty="0"/>
              <a:t> </a:t>
            </a:r>
            <a:r>
              <a:rPr lang="en-US" sz="2000" b="1" i="1" dirty="0" err="1"/>
              <a:t>hati</a:t>
            </a:r>
            <a:r>
              <a:rPr lang="en-US" sz="2000" b="1" i="1" dirty="0"/>
              <a:t> </a:t>
            </a:r>
            <a:r>
              <a:rPr lang="en-US" sz="2000" b="1" i="1" dirty="0" err="1"/>
              <a:t>apabila</a:t>
            </a:r>
            <a:r>
              <a:rPr lang="en-US" sz="2000" b="1" i="1" dirty="0"/>
              <a:t> </a:t>
            </a:r>
            <a:r>
              <a:rPr lang="en-US" sz="2000" b="1" i="1" dirty="0" err="1"/>
              <a:t>menghadapi</a:t>
            </a:r>
            <a:r>
              <a:rPr lang="en-US" sz="2000" b="1" i="1" dirty="0"/>
              <a:t> </a:t>
            </a:r>
            <a:r>
              <a:rPr lang="en-US" sz="2000" b="1" i="1" dirty="0" err="1"/>
              <a:t>musibah</a:t>
            </a:r>
            <a:r>
              <a:rPr lang="en-US" sz="2000" b="1" i="1" dirty="0"/>
              <a:t> </a:t>
            </a:r>
            <a:r>
              <a:rPr lang="en-US" sz="2000" b="1" i="1" dirty="0" err="1"/>
              <a:t>dan</a:t>
            </a:r>
            <a:r>
              <a:rPr lang="en-US" sz="2000" b="1" i="1" dirty="0"/>
              <a:t> </a:t>
            </a:r>
            <a:r>
              <a:rPr lang="en-US" sz="2000" b="1" i="1" dirty="0" err="1"/>
              <a:t>bersyukur</a:t>
            </a:r>
            <a:r>
              <a:rPr lang="en-US" sz="2000" b="1" i="1" dirty="0"/>
              <a:t> </a:t>
            </a:r>
            <a:r>
              <a:rPr lang="en-US" sz="2000" b="1" i="1" dirty="0" err="1"/>
              <a:t>dengan</a:t>
            </a:r>
            <a:r>
              <a:rPr lang="en-US" sz="2000" b="1" i="1" dirty="0"/>
              <a:t> </a:t>
            </a:r>
            <a:r>
              <a:rPr lang="en-US" sz="2000" b="1" i="1" dirty="0" err="1"/>
              <a:t>nikmatNya</a:t>
            </a:r>
            <a:endParaRPr lang="en-US" sz="2000" b="1" i="1" dirty="0"/>
          </a:p>
        </p:txBody>
      </p:sp>
      <p:sp>
        <p:nvSpPr>
          <p:cNvPr id="5" name="5-Point Star 4"/>
          <p:cNvSpPr/>
          <p:nvPr/>
        </p:nvSpPr>
        <p:spPr>
          <a:xfrm>
            <a:off x="497526" y="5377460"/>
            <a:ext cx="762000" cy="64538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6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12406076</TotalTime>
  <Words>1295</Words>
  <Application>Microsoft Office PowerPoint</Application>
  <PresentationFormat>On-screen Show (4:3)</PresentationFormat>
  <Paragraphs>139</Paragraphs>
  <Slides>36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36</vt:i4>
      </vt:variant>
    </vt:vector>
  </HeadingPairs>
  <TitlesOfParts>
    <vt:vector size="53" baseType="lpstr">
      <vt:lpstr>Arial Unicode MS</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339</cp:revision>
  <dcterms:created xsi:type="dcterms:W3CDTF">2017-12-24T04:47:57Z</dcterms:created>
  <dcterms:modified xsi:type="dcterms:W3CDTF">2021-12-30T01:53:34Z</dcterms:modified>
</cp:coreProperties>
</file>